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58" r:id="rId4"/>
    <p:sldId id="259" r:id="rId5"/>
    <p:sldId id="260" r:id="rId6"/>
    <p:sldId id="261" r:id="rId7"/>
    <p:sldId id="262" r:id="rId8"/>
    <p:sldId id="263" r:id="rId9"/>
    <p:sldId id="276" r:id="rId10"/>
    <p:sldId id="274" r:id="rId11"/>
    <p:sldId id="275" r:id="rId12"/>
    <p:sldId id="277" r:id="rId13"/>
    <p:sldId id="264" r:id="rId14"/>
    <p:sldId id="265" r:id="rId15"/>
    <p:sldId id="266" r:id="rId16"/>
    <p:sldId id="267" r:id="rId17"/>
    <p:sldId id="268" r:id="rId18"/>
    <p:sldId id="269" r:id="rId19"/>
    <p:sldId id="270" r:id="rId20"/>
    <p:sldId id="271" r:id="rId21"/>
    <p:sldId id="272" r:id="rId22"/>
    <p:sldId id="273" r:id="rId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D49810F3-02B2-4CF1-A391-EC84CF05476B}" type="datetimeFigureOut">
              <a:rPr lang="ru-RU" smtClean="0"/>
              <a:t>01.02.2020</a:t>
            </a:fld>
            <a:endParaRPr lang="ru-RU"/>
          </a:p>
        </p:txBody>
      </p:sp>
      <p:sp>
        <p:nvSpPr>
          <p:cNvPr id="5" name="Footer Placeholder 4"/>
          <p:cNvSpPr>
            <a:spLocks noGrp="1"/>
          </p:cNvSpPr>
          <p:nvPr>
            <p:ph type="ftr" sz="quarter" idx="11"/>
          </p:nvPr>
        </p:nvSpPr>
        <p:spPr>
          <a:xfrm>
            <a:off x="1371600" y="4323845"/>
            <a:ext cx="6400800" cy="365125"/>
          </a:xfrm>
        </p:spPr>
        <p:txBody>
          <a:bodyPr/>
          <a:lstStyle/>
          <a:p>
            <a:endParaRPr lang="ru-RU"/>
          </a:p>
        </p:txBody>
      </p:sp>
      <p:sp>
        <p:nvSpPr>
          <p:cNvPr id="6" name="Slide Number Placeholder 5"/>
          <p:cNvSpPr>
            <a:spLocks noGrp="1"/>
          </p:cNvSpPr>
          <p:nvPr>
            <p:ph type="sldNum" sz="quarter" idx="12"/>
          </p:nvPr>
        </p:nvSpPr>
        <p:spPr>
          <a:xfrm>
            <a:off x="8077200" y="1430866"/>
            <a:ext cx="2743200" cy="365125"/>
          </a:xfrm>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113547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49810F3-02B2-4CF1-A391-EC84CF05476B}" type="datetimeFigureOut">
              <a:rPr lang="ru-RU" smtClean="0"/>
              <a:t>01.02.2020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848577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49810F3-02B2-4CF1-A391-EC84CF05476B}" type="datetimeFigureOut">
              <a:rPr lang="ru-RU" smtClean="0"/>
              <a:t>01.02.2020</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1530754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49810F3-02B2-4CF1-A391-EC84CF05476B}" type="datetimeFigureOut">
              <a:rPr lang="ru-RU" smtClean="0"/>
              <a:t>01.02.2020</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61466311-B7D9-41B4-A3B9-3CC0934C6AF8}" type="slidenum">
              <a:rPr lang="ru-RU" smtClean="0"/>
              <a:t>‹#›</a:t>
            </a:fld>
            <a:endParaRPr lang="ru-RU"/>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2624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D49810F3-02B2-4CF1-A391-EC84CF05476B}" type="datetimeFigureOut">
              <a:rPr lang="ru-RU" smtClean="0"/>
              <a:t>01.02.2020</a:t>
            </a:fld>
            <a:endParaRPr lang="ru-RU"/>
          </a:p>
        </p:txBody>
      </p:sp>
      <p:sp>
        <p:nvSpPr>
          <p:cNvPr id="6" name="Footer Placeholder 5"/>
          <p:cNvSpPr>
            <a:spLocks noGrp="1"/>
          </p:cNvSpPr>
          <p:nvPr>
            <p:ph type="ftr" sz="quarter" idx="11"/>
          </p:nvPr>
        </p:nvSpPr>
        <p:spPr>
          <a:xfrm>
            <a:off x="685800" y="378883"/>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494624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D49810F3-02B2-4CF1-A391-EC84CF05476B}" type="datetimeFigureOut">
              <a:rPr lang="ru-RU" smtClean="0"/>
              <a:t>01.02.2020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2934785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D49810F3-02B2-4CF1-A391-EC84CF05476B}" type="datetimeFigureOut">
              <a:rPr lang="ru-RU" smtClean="0"/>
              <a:t>01.02.2020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3168023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49810F3-02B2-4CF1-A391-EC84CF05476B}" type="datetimeFigureOut">
              <a:rPr lang="ru-RU" smtClean="0"/>
              <a:t>01.02.2020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789940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D49810F3-02B2-4CF1-A391-EC84CF05476B}" type="datetimeFigureOut">
              <a:rPr lang="ru-RU" smtClean="0"/>
              <a:t>01.02.2020</a:t>
            </a:fld>
            <a:endParaRPr lang="ru-RU"/>
          </a:p>
        </p:txBody>
      </p:sp>
      <p:sp>
        <p:nvSpPr>
          <p:cNvPr id="5" name="Footer Placeholder 4"/>
          <p:cNvSpPr>
            <a:spLocks noGrp="1"/>
          </p:cNvSpPr>
          <p:nvPr>
            <p:ph type="ftr" sz="quarter" idx="11"/>
          </p:nvPr>
        </p:nvSpPr>
        <p:spPr>
          <a:xfrm>
            <a:off x="685800" y="381000"/>
            <a:ext cx="6991492" cy="36512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1695664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49810F3-02B2-4CF1-A391-EC84CF05476B}" type="datetimeFigureOut">
              <a:rPr lang="ru-RU" smtClean="0"/>
              <a:t>01.02.2020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388245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D49810F3-02B2-4CF1-A391-EC84CF05476B}" type="datetimeFigureOut">
              <a:rPr lang="ru-RU" smtClean="0"/>
              <a:t>01.02.2020</a:t>
            </a:fld>
            <a:endParaRPr lang="ru-RU"/>
          </a:p>
        </p:txBody>
      </p:sp>
      <p:sp>
        <p:nvSpPr>
          <p:cNvPr id="5" name="Footer Placeholder 4"/>
          <p:cNvSpPr>
            <a:spLocks noGrp="1"/>
          </p:cNvSpPr>
          <p:nvPr>
            <p:ph type="ftr" sz="quarter" idx="11"/>
          </p:nvPr>
        </p:nvSpPr>
        <p:spPr>
          <a:xfrm>
            <a:off x="685800" y="381001"/>
            <a:ext cx="6991492" cy="36406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3767673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49810F3-02B2-4CF1-A391-EC84CF05476B}" type="datetimeFigureOut">
              <a:rPr lang="ru-RU" smtClean="0"/>
              <a:t>01.02.2020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180924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49810F3-02B2-4CF1-A391-EC84CF05476B}" type="datetimeFigureOut">
              <a:rPr lang="ru-RU" smtClean="0"/>
              <a:t>01.02.2020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1523533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49810F3-02B2-4CF1-A391-EC84CF05476B}" type="datetimeFigureOut">
              <a:rPr lang="ru-RU" smtClean="0"/>
              <a:t>01.02.2020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192789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9810F3-02B2-4CF1-A391-EC84CF05476B}" type="datetimeFigureOut">
              <a:rPr lang="ru-RU" smtClean="0"/>
              <a:t>01.02.2020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1243046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49810F3-02B2-4CF1-A391-EC84CF05476B}" type="datetimeFigureOut">
              <a:rPr lang="ru-RU" smtClean="0"/>
              <a:t>01.02.2020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1302094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49810F3-02B2-4CF1-A391-EC84CF05476B}" type="datetimeFigureOut">
              <a:rPr lang="ru-RU" smtClean="0"/>
              <a:t>01.02.2020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1466311-B7D9-41B4-A3B9-3CC0934C6AF8}" type="slidenum">
              <a:rPr lang="ru-RU" smtClean="0"/>
              <a:t>‹#›</a:t>
            </a:fld>
            <a:endParaRPr lang="ru-RU"/>
          </a:p>
        </p:txBody>
      </p:sp>
    </p:spTree>
    <p:extLst>
      <p:ext uri="{BB962C8B-B14F-4D97-AF65-F5344CB8AC3E}">
        <p14:creationId xmlns:p14="http://schemas.microsoft.com/office/powerpoint/2010/main" val="3985251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49810F3-02B2-4CF1-A391-EC84CF05476B}" type="datetimeFigureOut">
              <a:rPr lang="ru-RU" smtClean="0"/>
              <a:t>01.02.2020</a:t>
            </a:fld>
            <a:endParaRPr lang="ru-RU"/>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1466311-B7D9-41B4-A3B9-3CC0934C6AF8}" type="slidenum">
              <a:rPr lang="ru-RU" smtClean="0"/>
              <a:t>‹#›</a:t>
            </a:fld>
            <a:endParaRPr lang="ru-RU"/>
          </a:p>
        </p:txBody>
      </p:sp>
    </p:spTree>
    <p:extLst>
      <p:ext uri="{BB962C8B-B14F-4D97-AF65-F5344CB8AC3E}">
        <p14:creationId xmlns:p14="http://schemas.microsoft.com/office/powerpoint/2010/main" val="145557083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74073" y="374074"/>
            <a:ext cx="9878291" cy="1136072"/>
          </a:xfrm>
        </p:spPr>
        <p:txBody>
          <a:bodyPr/>
          <a:lstStyle/>
          <a:p>
            <a:r>
              <a:rPr lang="ru-RU" dirty="0" smtClean="0"/>
              <a:t>Тема : германия </a:t>
            </a:r>
            <a:endParaRPr lang="ru-RU" dirty="0"/>
          </a:p>
        </p:txBody>
      </p:sp>
      <p:pic>
        <p:nvPicPr>
          <p:cNvPr id="4" name="Рисунок 3"/>
          <p:cNvPicPr>
            <a:picLocks noChangeAspect="1"/>
          </p:cNvPicPr>
          <p:nvPr/>
        </p:nvPicPr>
        <p:blipFill>
          <a:blip r:embed="rId2"/>
          <a:stretch>
            <a:fillRect/>
          </a:stretch>
        </p:blipFill>
        <p:spPr>
          <a:xfrm>
            <a:off x="374073" y="1676400"/>
            <a:ext cx="5775614" cy="3165764"/>
          </a:xfrm>
          <a:prstGeom prst="rect">
            <a:avLst/>
          </a:prstGeom>
        </p:spPr>
        <p:style>
          <a:lnRef idx="2">
            <a:schemeClr val="accent1"/>
          </a:lnRef>
          <a:fillRef idx="1">
            <a:schemeClr val="lt1"/>
          </a:fillRef>
          <a:effectRef idx="0">
            <a:schemeClr val="accent1"/>
          </a:effectRef>
          <a:fontRef idx="minor">
            <a:schemeClr val="dk1"/>
          </a:fontRef>
        </p:style>
      </p:pic>
      <p:pic>
        <p:nvPicPr>
          <p:cNvPr id="5" name="Рисунок 4"/>
          <p:cNvPicPr>
            <a:picLocks noChangeAspect="1"/>
          </p:cNvPicPr>
          <p:nvPr/>
        </p:nvPicPr>
        <p:blipFill>
          <a:blip r:embed="rId3"/>
          <a:stretch>
            <a:fillRect/>
          </a:stretch>
        </p:blipFill>
        <p:spPr>
          <a:xfrm>
            <a:off x="6456219" y="1676400"/>
            <a:ext cx="5375564" cy="3165764"/>
          </a:xfrm>
          <a:prstGeom prst="rect">
            <a:avLst/>
          </a:prstGeom>
        </p:spPr>
        <p:style>
          <a:lnRef idx="2">
            <a:schemeClr val="accent1"/>
          </a:lnRef>
          <a:fillRef idx="1">
            <a:schemeClr val="lt1"/>
          </a:fillRef>
          <a:effectRef idx="0">
            <a:schemeClr val="accent1"/>
          </a:effectRef>
          <a:fontRef idx="minor">
            <a:schemeClr val="dk1"/>
          </a:fontRef>
        </p:style>
      </p:pic>
      <p:sp>
        <p:nvSpPr>
          <p:cNvPr id="3" name="TextBox 2"/>
          <p:cNvSpPr txBox="1"/>
          <p:nvPr/>
        </p:nvSpPr>
        <p:spPr>
          <a:xfrm>
            <a:off x="5680364" y="5320145"/>
            <a:ext cx="5417127" cy="646331"/>
          </a:xfrm>
          <a:prstGeom prst="rect">
            <a:avLst/>
          </a:prstGeom>
          <a:noFill/>
        </p:spPr>
        <p:txBody>
          <a:bodyPr wrap="square" rtlCol="0">
            <a:spAutoFit/>
          </a:bodyPr>
          <a:lstStyle/>
          <a:p>
            <a:r>
              <a:rPr lang="ru-RU" dirty="0" smtClean="0"/>
              <a:t>Выполнила ученица 11 класса </a:t>
            </a:r>
          </a:p>
          <a:p>
            <a:r>
              <a:rPr lang="ru-RU" dirty="0" smtClean="0"/>
              <a:t>Баранова Алевтина </a:t>
            </a:r>
            <a:endParaRPr lang="ru-RU" dirty="0"/>
          </a:p>
        </p:txBody>
      </p:sp>
    </p:spTree>
    <p:extLst>
      <p:ext uri="{BB962C8B-B14F-4D97-AF65-F5344CB8AC3E}">
        <p14:creationId xmlns:p14="http://schemas.microsoft.com/office/powerpoint/2010/main" val="3944147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Лёгкая промышленность </a:t>
            </a:r>
            <a:endParaRPr lang="ru-RU" dirty="0"/>
          </a:p>
        </p:txBody>
      </p:sp>
      <p:sp>
        <p:nvSpPr>
          <p:cNvPr id="3" name="Объект 2"/>
          <p:cNvSpPr>
            <a:spLocks noGrp="1"/>
          </p:cNvSpPr>
          <p:nvPr>
            <p:ph idx="1"/>
          </p:nvPr>
        </p:nvSpPr>
        <p:spPr/>
        <p:txBody>
          <a:bodyPr/>
          <a:lstStyle/>
          <a:p>
            <a:r>
              <a:rPr lang="ru-RU" dirty="0"/>
              <a:t>Несмотря на достаточно развитую лёгкую промышленность, Германия является нетто-импортёром продукции </a:t>
            </a:r>
            <a:r>
              <a:rPr lang="ru-RU" dirty="0" err="1"/>
              <a:t>легпрома</a:t>
            </a:r>
            <a:r>
              <a:rPr lang="ru-RU" dirty="0"/>
              <a:t>. Традиционными текстильными районами Германии считаются Рурский промышленный район с центрами в </a:t>
            </a:r>
            <a:r>
              <a:rPr lang="ru-RU" dirty="0" err="1"/>
              <a:t>Крефельде</a:t>
            </a:r>
            <a:r>
              <a:rPr lang="ru-RU" dirty="0"/>
              <a:t>, </a:t>
            </a:r>
            <a:r>
              <a:rPr lang="ru-RU" dirty="0" err="1"/>
              <a:t>Бергешис</a:t>
            </a:r>
            <a:r>
              <a:rPr lang="ru-RU" dirty="0"/>
              <a:t> Ланде, </a:t>
            </a:r>
            <a:r>
              <a:rPr lang="ru-RU" dirty="0" err="1"/>
              <a:t>Мюнстерланде</a:t>
            </a:r>
            <a:r>
              <a:rPr lang="ru-RU" dirty="0"/>
              <a:t>, также юго-восточная часть страны — Аугсбург и северо-восток Баварии, а также Берлин.</a:t>
            </a:r>
          </a:p>
        </p:txBody>
      </p:sp>
    </p:spTree>
    <p:extLst>
      <p:ext uri="{BB962C8B-B14F-4D97-AF65-F5344CB8AC3E}">
        <p14:creationId xmlns:p14="http://schemas.microsoft.com/office/powerpoint/2010/main" val="2921674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Угольная промышленность </a:t>
            </a:r>
            <a:endParaRPr lang="ru-RU" dirty="0"/>
          </a:p>
        </p:txBody>
      </p:sp>
      <p:sp>
        <p:nvSpPr>
          <p:cNvPr id="3" name="Объект 2"/>
          <p:cNvSpPr>
            <a:spLocks noGrp="1"/>
          </p:cNvSpPr>
          <p:nvPr>
            <p:ph idx="1"/>
          </p:nvPr>
        </p:nvSpPr>
        <p:spPr/>
        <p:txBody>
          <a:bodyPr>
            <a:normAutofit fontScale="92500"/>
          </a:bodyPr>
          <a:lstStyle/>
          <a:p>
            <a:r>
              <a:rPr lang="ru-RU" dirty="0"/>
              <a:t>Запасы бурого угля в Германии составляли 40,5 млрд тонн (по состоянию на 2016 год) и располагаются в федеральных землях Северный Рейн-Вестфалия, Бранденбург и Саксония. Запасы каменного угля достигают 48 млн т (по состоянию на 2016 год) и располагаются на территории федеральных земель Северный Рейн-Вестфалия и Саар.[1]</a:t>
            </a:r>
          </a:p>
          <a:p>
            <a:endParaRPr lang="ru-RU" dirty="0"/>
          </a:p>
          <a:p>
            <a:r>
              <a:rPr lang="ru-RU" dirty="0"/>
              <a:t>По причине высокой себестоимости добычи угля и с учетом социально-экономической значимости отрасли правительство Германии дотирует угольные компании. Тем не менее, в январе 2007 г. федеральное правительство одобрило проект закона о закрытии всех угольных шахт и прекращении дотационной добычи каменного угля к 2018 году. Несмотря на принятые правительством решения, в Германии продолжаются дискуссии о целесообразности полного свертывания угледобычи в стране.</a:t>
            </a:r>
          </a:p>
        </p:txBody>
      </p:sp>
    </p:spTree>
    <p:extLst>
      <p:ext uri="{BB962C8B-B14F-4D97-AF65-F5344CB8AC3E}">
        <p14:creationId xmlns:p14="http://schemas.microsoft.com/office/powerpoint/2010/main" val="1674391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Металлургия </a:t>
            </a:r>
            <a:endParaRPr lang="ru-RU" dirty="0"/>
          </a:p>
        </p:txBody>
      </p:sp>
      <p:sp>
        <p:nvSpPr>
          <p:cNvPr id="3" name="Объект 2"/>
          <p:cNvSpPr>
            <a:spLocks noGrp="1"/>
          </p:cNvSpPr>
          <p:nvPr>
            <p:ph idx="1"/>
          </p:nvPr>
        </p:nvSpPr>
        <p:spPr/>
        <p:txBody>
          <a:bodyPr>
            <a:normAutofit fontScale="70000" lnSpcReduction="20000"/>
          </a:bodyPr>
          <a:lstStyle/>
          <a:p>
            <a:pPr marL="0" indent="0">
              <a:buNone/>
            </a:pPr>
            <a:r>
              <a:rPr lang="ru-RU" dirty="0"/>
              <a:t>Чёрная металлургия</a:t>
            </a:r>
          </a:p>
          <a:p>
            <a:pPr marL="0" indent="0">
              <a:buNone/>
            </a:pPr>
            <a:r>
              <a:rPr lang="ru-RU" dirty="0"/>
              <a:t>Чёрная металлургия в Германии в настоящее время уже не является ведущей отраслью промышленности, её конкурентоспособность уже не выдерживает мировых стандартов. Сегодня данная отрасль базируется на импортируемом сырье, что обуславливает географическое прибрежное расположение основных металлургических центров. Главный район концентрации чёрной металлургии — запад Рурского каменноугольного бассейна, </a:t>
            </a:r>
            <a:r>
              <a:rPr lang="ru-RU" dirty="0" err="1"/>
              <a:t>Саарбрюкен</a:t>
            </a:r>
            <a:r>
              <a:rPr lang="ru-RU" dirty="0"/>
              <a:t> и его окрестности, Бремен, Франкфурт-на-Майне, Бранденбург, </a:t>
            </a:r>
            <a:r>
              <a:rPr lang="ru-RU" dirty="0" err="1"/>
              <a:t>Зальцгиттер</a:t>
            </a:r>
            <a:r>
              <a:rPr lang="ru-RU" dirty="0"/>
              <a:t> и </a:t>
            </a:r>
            <a:r>
              <a:rPr lang="ru-RU" dirty="0" err="1"/>
              <a:t>Оснабрюк</a:t>
            </a:r>
            <a:r>
              <a:rPr lang="ru-RU" dirty="0"/>
              <a:t>. В начале 90-х годов здесь выплавлялось 31,0 млн тонн чугуна, 40,8 млн тонн стали. Большая часть продукции ориентирована на внутренний рынок.</a:t>
            </a:r>
          </a:p>
          <a:p>
            <a:endParaRPr lang="ru-RU" dirty="0"/>
          </a:p>
          <a:p>
            <a:pPr marL="0" indent="0">
              <a:buNone/>
            </a:pPr>
            <a:r>
              <a:rPr lang="ru-RU" dirty="0"/>
              <a:t>Начиная с 1970-х годов западногерманские стальные концерны все более диверсифицируют профиль своей коммерческой деятельности, перенося основной акцент с выпуска собственно стали на производство труб, машин и оборудования, других стальных изделий.</a:t>
            </a:r>
          </a:p>
          <a:p>
            <a:endParaRPr lang="ru-RU" dirty="0"/>
          </a:p>
          <a:p>
            <a:pPr marL="0" indent="0">
              <a:buNone/>
            </a:pPr>
            <a:r>
              <a:rPr lang="ru-RU" dirty="0"/>
              <a:t>Цветная металлургия</a:t>
            </a:r>
          </a:p>
          <a:p>
            <a:pPr marL="0" indent="0">
              <a:buNone/>
            </a:pPr>
            <a:r>
              <a:rPr lang="ru-RU" dirty="0"/>
              <a:t>Цветная металлургия, так же как и чёрная металлургия, базируется на импортном первичном сырье и на собственном и импортном ломе цветных металлов. Соответственно большинство центров располагается на побережье. Среди них — Галле, </a:t>
            </a:r>
            <a:r>
              <a:rPr lang="ru-RU" dirty="0" err="1"/>
              <a:t>Райнфельден</a:t>
            </a:r>
            <a:r>
              <a:rPr lang="ru-RU" dirty="0"/>
              <a:t>, Гамбург, Рурский промышленный район. Выплавка черновой меди сосредоточена почти полностью в Гамбурге и </a:t>
            </a:r>
            <a:r>
              <a:rPr lang="ru-RU" dirty="0" err="1"/>
              <a:t>Люнене</a:t>
            </a:r>
            <a:r>
              <a:rPr lang="ru-RU" dirty="0"/>
              <a:t>, рафинированной — в них же, а также в </a:t>
            </a:r>
            <a:r>
              <a:rPr lang="ru-RU" dirty="0" err="1"/>
              <a:t>Оснабрюке</a:t>
            </a:r>
            <a:r>
              <a:rPr lang="ru-RU" dirty="0"/>
              <a:t>, Любеке, </a:t>
            </a:r>
            <a:r>
              <a:rPr lang="ru-RU" dirty="0" err="1"/>
              <a:t>Хеттштедте</a:t>
            </a:r>
            <a:r>
              <a:rPr lang="ru-RU" dirty="0"/>
              <a:t>.</a:t>
            </a:r>
          </a:p>
        </p:txBody>
      </p:sp>
    </p:spTree>
    <p:extLst>
      <p:ext uri="{BB962C8B-B14F-4D97-AF65-F5344CB8AC3E}">
        <p14:creationId xmlns:p14="http://schemas.microsoft.com/office/powerpoint/2010/main" val="3477011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02036" y="264922"/>
            <a:ext cx="5604164" cy="1342205"/>
          </a:xfrm>
        </p:spPr>
        <p:txBody>
          <a:bodyPr/>
          <a:lstStyle/>
          <a:p>
            <a:r>
              <a:rPr lang="ru-RU" dirty="0" smtClean="0"/>
              <a:t>Культура германии </a:t>
            </a:r>
            <a:endParaRPr lang="ru-RU" dirty="0"/>
          </a:p>
        </p:txBody>
      </p:sp>
      <p:pic>
        <p:nvPicPr>
          <p:cNvPr id="4" name="Рисунок 3"/>
          <p:cNvPicPr>
            <a:picLocks noChangeAspect="1"/>
          </p:cNvPicPr>
          <p:nvPr/>
        </p:nvPicPr>
        <p:blipFill>
          <a:blip r:embed="rId2"/>
          <a:stretch>
            <a:fillRect/>
          </a:stretch>
        </p:blipFill>
        <p:spPr>
          <a:xfrm>
            <a:off x="457200" y="264922"/>
            <a:ext cx="3546764" cy="4944388"/>
          </a:xfrm>
          <a:prstGeom prst="rect">
            <a:avLst/>
          </a:prstGeom>
        </p:spPr>
        <p:style>
          <a:lnRef idx="2">
            <a:schemeClr val="accent1"/>
          </a:lnRef>
          <a:fillRef idx="1">
            <a:schemeClr val="lt1"/>
          </a:fillRef>
          <a:effectRef idx="0">
            <a:schemeClr val="accent1"/>
          </a:effectRef>
          <a:fontRef idx="minor">
            <a:schemeClr val="dk1"/>
          </a:fontRef>
        </p:style>
      </p:pic>
      <p:sp>
        <p:nvSpPr>
          <p:cNvPr id="5" name="TextBox 4"/>
          <p:cNvSpPr txBox="1"/>
          <p:nvPr/>
        </p:nvSpPr>
        <p:spPr>
          <a:xfrm>
            <a:off x="374073" y="5514109"/>
            <a:ext cx="3117272" cy="369332"/>
          </a:xfrm>
          <a:prstGeom prst="rect">
            <a:avLst/>
          </a:prstGeom>
          <a:noFill/>
        </p:spPr>
        <p:txBody>
          <a:bodyPr wrap="square" rtlCol="0">
            <a:spAutoFit/>
          </a:bodyPr>
          <a:lstStyle/>
          <a:p>
            <a:r>
              <a:rPr lang="ru-RU" smtClean="0"/>
              <a:t>Людвиг ван Бетховен</a:t>
            </a:r>
            <a:endParaRPr lang="ru-RU" dirty="0"/>
          </a:p>
        </p:txBody>
      </p:sp>
      <p:pic>
        <p:nvPicPr>
          <p:cNvPr id="7" name="Рисунок 6"/>
          <p:cNvPicPr>
            <a:picLocks noChangeAspect="1"/>
          </p:cNvPicPr>
          <p:nvPr/>
        </p:nvPicPr>
        <p:blipFill>
          <a:blip r:embed="rId3"/>
          <a:stretch>
            <a:fillRect/>
          </a:stretch>
        </p:blipFill>
        <p:spPr>
          <a:xfrm>
            <a:off x="4613564" y="1503218"/>
            <a:ext cx="5347855" cy="4010891"/>
          </a:xfrm>
          <a:prstGeom prst="rect">
            <a:avLst/>
          </a:prstGeom>
        </p:spPr>
        <p:style>
          <a:lnRef idx="2">
            <a:schemeClr val="accent1"/>
          </a:lnRef>
          <a:fillRef idx="1">
            <a:schemeClr val="lt1"/>
          </a:fillRef>
          <a:effectRef idx="0">
            <a:schemeClr val="accent1"/>
          </a:effectRef>
          <a:fontRef idx="minor">
            <a:schemeClr val="dk1"/>
          </a:fontRef>
        </p:style>
      </p:pic>
      <p:sp>
        <p:nvSpPr>
          <p:cNvPr id="8" name="TextBox 7"/>
          <p:cNvSpPr txBox="1"/>
          <p:nvPr/>
        </p:nvSpPr>
        <p:spPr>
          <a:xfrm>
            <a:off x="4613564" y="5883441"/>
            <a:ext cx="4682836" cy="369332"/>
          </a:xfrm>
          <a:prstGeom prst="rect">
            <a:avLst/>
          </a:prstGeom>
          <a:noFill/>
        </p:spPr>
        <p:txBody>
          <a:bodyPr wrap="square" rtlCol="0">
            <a:spAutoFit/>
          </a:bodyPr>
          <a:lstStyle/>
          <a:p>
            <a:r>
              <a:rPr lang="ru-RU" smtClean="0"/>
              <a:t>Альберт Эйнштейн</a:t>
            </a:r>
            <a:endParaRPr lang="ru-RU" dirty="0"/>
          </a:p>
        </p:txBody>
      </p:sp>
    </p:spTree>
    <p:extLst>
      <p:ext uri="{BB962C8B-B14F-4D97-AF65-F5344CB8AC3E}">
        <p14:creationId xmlns:p14="http://schemas.microsoft.com/office/powerpoint/2010/main" val="392236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69298" y="273628"/>
            <a:ext cx="5089506" cy="3813463"/>
          </a:xfrm>
          <a:prstGeom prst="rect">
            <a:avLst/>
          </a:prstGeom>
        </p:spPr>
      </p:pic>
      <p:sp>
        <p:nvSpPr>
          <p:cNvPr id="5" name="TextBox 4"/>
          <p:cNvSpPr txBox="1"/>
          <p:nvPr/>
        </p:nvSpPr>
        <p:spPr>
          <a:xfrm>
            <a:off x="498764" y="4419600"/>
            <a:ext cx="3325091" cy="523220"/>
          </a:xfrm>
          <a:prstGeom prst="rect">
            <a:avLst/>
          </a:prstGeom>
          <a:noFill/>
        </p:spPr>
        <p:txBody>
          <a:bodyPr wrap="square" rtlCol="0">
            <a:spAutoFit/>
          </a:bodyPr>
          <a:lstStyle/>
          <a:p>
            <a:r>
              <a:rPr lang="ru-RU" sz="1400" dirty="0" smtClean="0"/>
              <a:t>Первый велосипед созданный в 1814 году Карлом фон </a:t>
            </a:r>
            <a:r>
              <a:rPr lang="ru-RU" sz="1400" dirty="0" err="1" smtClean="0"/>
              <a:t>Дрезом</a:t>
            </a:r>
            <a:endParaRPr lang="ru-RU" sz="1400" dirty="0"/>
          </a:p>
        </p:txBody>
      </p:sp>
      <p:pic>
        <p:nvPicPr>
          <p:cNvPr id="7" name="Рисунок 6"/>
          <p:cNvPicPr>
            <a:picLocks noChangeAspect="1"/>
          </p:cNvPicPr>
          <p:nvPr/>
        </p:nvPicPr>
        <p:blipFill>
          <a:blip r:embed="rId3"/>
          <a:stretch>
            <a:fillRect/>
          </a:stretch>
        </p:blipFill>
        <p:spPr>
          <a:xfrm>
            <a:off x="5773448" y="273628"/>
            <a:ext cx="6048375" cy="3752850"/>
          </a:xfrm>
          <a:prstGeom prst="rect">
            <a:avLst/>
          </a:prstGeom>
        </p:spPr>
      </p:pic>
      <p:sp>
        <p:nvSpPr>
          <p:cNvPr id="8" name="TextBox 7"/>
          <p:cNvSpPr txBox="1"/>
          <p:nvPr/>
        </p:nvSpPr>
        <p:spPr>
          <a:xfrm>
            <a:off x="5902036" y="4419600"/>
            <a:ext cx="4668982" cy="523220"/>
          </a:xfrm>
          <a:prstGeom prst="rect">
            <a:avLst/>
          </a:prstGeom>
          <a:noFill/>
        </p:spPr>
        <p:txBody>
          <a:bodyPr wrap="square" rtlCol="0">
            <a:spAutoFit/>
          </a:bodyPr>
          <a:lstStyle/>
          <a:p>
            <a:r>
              <a:rPr lang="ru-RU" sz="1400" dirty="0" smtClean="0"/>
              <a:t>Первый автомобиль с бензиновым ДВС созданный Карлом </a:t>
            </a:r>
            <a:r>
              <a:rPr lang="ru-RU" sz="1400" dirty="0" err="1" smtClean="0"/>
              <a:t>Бенцем</a:t>
            </a:r>
            <a:endParaRPr lang="ru-RU" sz="1400" dirty="0"/>
          </a:p>
        </p:txBody>
      </p:sp>
    </p:spTree>
    <p:extLst>
      <p:ext uri="{BB962C8B-B14F-4D97-AF65-F5344CB8AC3E}">
        <p14:creationId xmlns:p14="http://schemas.microsoft.com/office/powerpoint/2010/main" val="1825794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207818" y="212725"/>
            <a:ext cx="5767169" cy="3846657"/>
          </a:xfrm>
          <a:prstGeom prst="rect">
            <a:avLst/>
          </a:prstGeom>
        </p:spPr>
      </p:pic>
      <p:sp>
        <p:nvSpPr>
          <p:cNvPr id="5" name="TextBox 4"/>
          <p:cNvSpPr txBox="1"/>
          <p:nvPr/>
        </p:nvSpPr>
        <p:spPr>
          <a:xfrm>
            <a:off x="290945" y="4391891"/>
            <a:ext cx="4336473" cy="369332"/>
          </a:xfrm>
          <a:prstGeom prst="rect">
            <a:avLst/>
          </a:prstGeom>
          <a:noFill/>
        </p:spPr>
        <p:txBody>
          <a:bodyPr wrap="square" rtlCol="0">
            <a:spAutoFit/>
          </a:bodyPr>
          <a:lstStyle/>
          <a:p>
            <a:r>
              <a:rPr lang="ru-RU" smtClean="0"/>
              <a:t>Скоростной поезд «Трансрапид»</a:t>
            </a:r>
            <a:endParaRPr lang="ru-RU" dirty="0"/>
          </a:p>
        </p:txBody>
      </p:sp>
      <p:pic>
        <p:nvPicPr>
          <p:cNvPr id="6" name="Рисунок 5"/>
          <p:cNvPicPr>
            <a:picLocks noChangeAspect="1"/>
          </p:cNvPicPr>
          <p:nvPr/>
        </p:nvPicPr>
        <p:blipFill>
          <a:blip r:embed="rId3"/>
          <a:stretch>
            <a:fillRect/>
          </a:stretch>
        </p:blipFill>
        <p:spPr>
          <a:xfrm>
            <a:off x="6248400" y="194468"/>
            <a:ext cx="5821912" cy="3883170"/>
          </a:xfrm>
          <a:prstGeom prst="rect">
            <a:avLst/>
          </a:prstGeom>
        </p:spPr>
      </p:pic>
      <p:sp>
        <p:nvSpPr>
          <p:cNvPr id="7" name="TextBox 6"/>
          <p:cNvSpPr txBox="1"/>
          <p:nvPr/>
        </p:nvSpPr>
        <p:spPr>
          <a:xfrm>
            <a:off x="6192982" y="4391891"/>
            <a:ext cx="4073236" cy="738664"/>
          </a:xfrm>
          <a:prstGeom prst="rect">
            <a:avLst/>
          </a:prstGeom>
          <a:noFill/>
        </p:spPr>
        <p:txBody>
          <a:bodyPr wrap="square" rtlCol="0">
            <a:spAutoFit/>
          </a:bodyPr>
          <a:lstStyle/>
          <a:p>
            <a:r>
              <a:rPr lang="ru-RU" sz="1400" smtClean="0"/>
              <a:t>Adidas — один из самых известных спортивных брендов созданных в Германии</a:t>
            </a:r>
            <a:endParaRPr lang="ru-RU" sz="1400" dirty="0"/>
          </a:p>
        </p:txBody>
      </p:sp>
    </p:spTree>
    <p:extLst>
      <p:ext uri="{BB962C8B-B14F-4D97-AF65-F5344CB8AC3E}">
        <p14:creationId xmlns:p14="http://schemas.microsoft.com/office/powerpoint/2010/main" val="533596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Природа германии </a:t>
            </a:r>
            <a:endParaRPr lang="ru-RU" dirty="0"/>
          </a:p>
        </p:txBody>
      </p:sp>
      <p:pic>
        <p:nvPicPr>
          <p:cNvPr id="5" name="Рисунок 4"/>
          <p:cNvPicPr>
            <a:picLocks noChangeAspect="1"/>
          </p:cNvPicPr>
          <p:nvPr/>
        </p:nvPicPr>
        <p:blipFill>
          <a:blip r:embed="rId2"/>
          <a:stretch>
            <a:fillRect/>
          </a:stretch>
        </p:blipFill>
        <p:spPr>
          <a:xfrm>
            <a:off x="167148" y="1709738"/>
            <a:ext cx="5928852" cy="3942918"/>
          </a:xfrm>
          <a:prstGeom prst="rect">
            <a:avLst/>
          </a:prstGeom>
        </p:spPr>
      </p:pic>
      <p:sp>
        <p:nvSpPr>
          <p:cNvPr id="6" name="TextBox 5"/>
          <p:cNvSpPr txBox="1"/>
          <p:nvPr/>
        </p:nvSpPr>
        <p:spPr>
          <a:xfrm>
            <a:off x="290945" y="6040582"/>
            <a:ext cx="4821382" cy="369332"/>
          </a:xfrm>
          <a:prstGeom prst="rect">
            <a:avLst/>
          </a:prstGeom>
          <a:noFill/>
        </p:spPr>
        <p:txBody>
          <a:bodyPr wrap="square" rtlCol="0">
            <a:spAutoFit/>
          </a:bodyPr>
          <a:lstStyle/>
          <a:p>
            <a:r>
              <a:rPr lang="ru-RU" smtClean="0"/>
              <a:t>Глухой лес в Шварцвальде</a:t>
            </a:r>
            <a:endParaRPr lang="ru-RU" dirty="0"/>
          </a:p>
        </p:txBody>
      </p:sp>
      <p:pic>
        <p:nvPicPr>
          <p:cNvPr id="7" name="Рисунок 6"/>
          <p:cNvPicPr>
            <a:picLocks noChangeAspect="1"/>
          </p:cNvPicPr>
          <p:nvPr/>
        </p:nvPicPr>
        <p:blipFill>
          <a:blip r:embed="rId3"/>
          <a:stretch>
            <a:fillRect/>
          </a:stretch>
        </p:blipFill>
        <p:spPr>
          <a:xfrm>
            <a:off x="6345382" y="1709738"/>
            <a:ext cx="5352214" cy="3998480"/>
          </a:xfrm>
          <a:prstGeom prst="rect">
            <a:avLst/>
          </a:prstGeom>
        </p:spPr>
      </p:pic>
      <p:sp>
        <p:nvSpPr>
          <p:cNvPr id="8" name="TextBox 7"/>
          <p:cNvSpPr txBox="1"/>
          <p:nvPr/>
        </p:nvSpPr>
        <p:spPr>
          <a:xfrm>
            <a:off x="6511636" y="6040582"/>
            <a:ext cx="3532909" cy="369332"/>
          </a:xfrm>
          <a:prstGeom prst="rect">
            <a:avLst/>
          </a:prstGeom>
          <a:noFill/>
        </p:spPr>
        <p:txBody>
          <a:bodyPr wrap="square" rtlCol="0">
            <a:spAutoFit/>
          </a:bodyPr>
          <a:lstStyle/>
          <a:p>
            <a:r>
              <a:rPr lang="ru-RU" smtClean="0"/>
              <a:t>Боденское озеро</a:t>
            </a:r>
            <a:endParaRPr lang="ru-RU" dirty="0"/>
          </a:p>
        </p:txBody>
      </p:sp>
    </p:spTree>
    <p:extLst>
      <p:ext uri="{BB962C8B-B14F-4D97-AF65-F5344CB8AC3E}">
        <p14:creationId xmlns:p14="http://schemas.microsoft.com/office/powerpoint/2010/main" val="3821255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166254" y="491837"/>
            <a:ext cx="5763491" cy="4121727"/>
          </a:xfrm>
          <a:prstGeom prst="rect">
            <a:avLst/>
          </a:prstGeom>
        </p:spPr>
        <p:style>
          <a:lnRef idx="2">
            <a:schemeClr val="accent1"/>
          </a:lnRef>
          <a:fillRef idx="1">
            <a:schemeClr val="lt1"/>
          </a:fillRef>
          <a:effectRef idx="0">
            <a:schemeClr val="accent1"/>
          </a:effectRef>
          <a:fontRef idx="minor">
            <a:schemeClr val="dk1"/>
          </a:fontRef>
        </p:style>
      </p:pic>
      <p:sp>
        <p:nvSpPr>
          <p:cNvPr id="6" name="TextBox 5"/>
          <p:cNvSpPr txBox="1"/>
          <p:nvPr/>
        </p:nvSpPr>
        <p:spPr>
          <a:xfrm>
            <a:off x="443345" y="4765964"/>
            <a:ext cx="2701637" cy="369332"/>
          </a:xfrm>
          <a:prstGeom prst="rect">
            <a:avLst/>
          </a:prstGeom>
          <a:noFill/>
        </p:spPr>
        <p:txBody>
          <a:bodyPr wrap="square" rtlCol="0">
            <a:spAutoFit/>
          </a:bodyPr>
          <a:lstStyle/>
          <a:p>
            <a:r>
              <a:rPr lang="ru-RU" smtClean="0"/>
              <a:t>Долина Рейна</a:t>
            </a:r>
            <a:endParaRPr lang="ru-RU" dirty="0"/>
          </a:p>
        </p:txBody>
      </p:sp>
      <p:pic>
        <p:nvPicPr>
          <p:cNvPr id="7" name="Рисунок 6"/>
          <p:cNvPicPr>
            <a:picLocks noChangeAspect="1"/>
          </p:cNvPicPr>
          <p:nvPr/>
        </p:nvPicPr>
        <p:blipFill>
          <a:blip r:embed="rId3"/>
          <a:stretch>
            <a:fillRect/>
          </a:stretch>
        </p:blipFill>
        <p:spPr>
          <a:xfrm>
            <a:off x="5971492" y="491837"/>
            <a:ext cx="6220508" cy="4136881"/>
          </a:xfrm>
          <a:prstGeom prst="rect">
            <a:avLst/>
          </a:prstGeom>
        </p:spPr>
      </p:pic>
      <p:sp>
        <p:nvSpPr>
          <p:cNvPr id="8" name="TextBox 7"/>
          <p:cNvSpPr txBox="1"/>
          <p:nvPr/>
        </p:nvSpPr>
        <p:spPr>
          <a:xfrm>
            <a:off x="6096000" y="4950630"/>
            <a:ext cx="5500255" cy="369332"/>
          </a:xfrm>
          <a:prstGeom prst="rect">
            <a:avLst/>
          </a:prstGeom>
          <a:noFill/>
        </p:spPr>
        <p:txBody>
          <a:bodyPr wrap="square" rtlCol="0">
            <a:spAutoFit/>
          </a:bodyPr>
          <a:lstStyle/>
          <a:p>
            <a:r>
              <a:rPr lang="ru-RU" smtClean="0"/>
              <a:t>Снежная зима в Германии</a:t>
            </a:r>
            <a:endParaRPr lang="ru-RU" dirty="0"/>
          </a:p>
        </p:txBody>
      </p:sp>
    </p:spTree>
    <p:extLst>
      <p:ext uri="{BB962C8B-B14F-4D97-AF65-F5344CB8AC3E}">
        <p14:creationId xmlns:p14="http://schemas.microsoft.com/office/powerpoint/2010/main" val="40713434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10145" y="5749635"/>
            <a:ext cx="8610600" cy="713511"/>
          </a:xfrm>
        </p:spPr>
        <p:txBody>
          <a:bodyPr>
            <a:normAutofit/>
          </a:bodyPr>
          <a:lstStyle/>
          <a:p>
            <a:r>
              <a:rPr lang="ru-RU" sz="1400" dirty="0"/>
              <a:t>Закат над Балтийским морем</a:t>
            </a:r>
          </a:p>
        </p:txBody>
      </p:sp>
      <p:pic>
        <p:nvPicPr>
          <p:cNvPr id="4" name="Рисунок 3"/>
          <p:cNvPicPr>
            <a:picLocks noChangeAspect="1"/>
          </p:cNvPicPr>
          <p:nvPr/>
        </p:nvPicPr>
        <p:blipFill>
          <a:blip r:embed="rId2"/>
          <a:stretch>
            <a:fillRect/>
          </a:stretch>
        </p:blipFill>
        <p:spPr>
          <a:xfrm>
            <a:off x="213505" y="760268"/>
            <a:ext cx="11764989" cy="4365914"/>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4743771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52400" y="175492"/>
            <a:ext cx="6220213" cy="4160982"/>
          </a:xfrm>
          <a:prstGeom prst="rect">
            <a:avLst/>
          </a:prstGeom>
        </p:spPr>
      </p:pic>
      <p:sp>
        <p:nvSpPr>
          <p:cNvPr id="5" name="TextBox 4"/>
          <p:cNvSpPr txBox="1"/>
          <p:nvPr/>
        </p:nvSpPr>
        <p:spPr>
          <a:xfrm>
            <a:off x="318655" y="4724400"/>
            <a:ext cx="3699163" cy="369332"/>
          </a:xfrm>
          <a:prstGeom prst="rect">
            <a:avLst/>
          </a:prstGeom>
          <a:noFill/>
        </p:spPr>
        <p:txBody>
          <a:bodyPr wrap="square" rtlCol="0">
            <a:spAutoFit/>
          </a:bodyPr>
          <a:lstStyle/>
          <a:p>
            <a:r>
              <a:rPr lang="ru-RU" smtClean="0"/>
              <a:t>На вершине Цугшпитце</a:t>
            </a:r>
            <a:endParaRPr lang="ru-RU" dirty="0"/>
          </a:p>
        </p:txBody>
      </p:sp>
      <p:pic>
        <p:nvPicPr>
          <p:cNvPr id="6" name="Рисунок 5"/>
          <p:cNvPicPr>
            <a:picLocks noChangeAspect="1"/>
          </p:cNvPicPr>
          <p:nvPr/>
        </p:nvPicPr>
        <p:blipFill>
          <a:blip r:embed="rId3"/>
          <a:stretch>
            <a:fillRect/>
          </a:stretch>
        </p:blipFill>
        <p:spPr>
          <a:xfrm>
            <a:off x="6567054" y="367145"/>
            <a:ext cx="5442721" cy="4082041"/>
          </a:xfrm>
          <a:prstGeom prst="rect">
            <a:avLst/>
          </a:prstGeom>
        </p:spPr>
      </p:pic>
      <p:sp>
        <p:nvSpPr>
          <p:cNvPr id="7" name="TextBox 6"/>
          <p:cNvSpPr txBox="1"/>
          <p:nvPr/>
        </p:nvSpPr>
        <p:spPr>
          <a:xfrm>
            <a:off x="6650182" y="4613564"/>
            <a:ext cx="4558145" cy="646331"/>
          </a:xfrm>
          <a:prstGeom prst="rect">
            <a:avLst/>
          </a:prstGeom>
          <a:noFill/>
        </p:spPr>
        <p:txBody>
          <a:bodyPr wrap="square" rtlCol="0">
            <a:spAutoFit/>
          </a:bodyPr>
          <a:lstStyle/>
          <a:p>
            <a:r>
              <a:rPr lang="ru-RU" smtClean="0"/>
              <a:t>Дунай протекающий через город Регенсбург</a:t>
            </a:r>
            <a:endParaRPr lang="ru-RU" dirty="0"/>
          </a:p>
        </p:txBody>
      </p:sp>
    </p:spTree>
    <p:extLst>
      <p:ext uri="{BB962C8B-B14F-4D97-AF65-F5344CB8AC3E}">
        <p14:creationId xmlns:p14="http://schemas.microsoft.com/office/powerpoint/2010/main" val="20519917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5800" y="1330036"/>
            <a:ext cx="6393873" cy="5121440"/>
          </a:xfrm>
        </p:spPr>
        <p:txBody>
          <a:bodyPr>
            <a:normAutofit/>
          </a:bodyPr>
          <a:lstStyle/>
          <a:p>
            <a:pPr marL="0" indent="0">
              <a:buNone/>
            </a:pPr>
            <a:r>
              <a:rPr lang="ru-RU" b="1" dirty="0"/>
              <a:t>Германия</a:t>
            </a:r>
            <a:r>
              <a:rPr lang="ru-RU" dirty="0"/>
              <a:t> – удивительная страна с тысячелетней историей и вековыми традициями, в летопись которой вписаны победы и поражения, периоды расцвета и поистине трагические страницы. Расположенная в Западной Европе, она занимает относительно небольшую территорию в 357 021 км², что соответствует 62 месту в мире. По численности же населения – 81 197 537 человек по состоянию на 1 января 2015 года – Германия находится на второй строчке рейтинга среди стран Старого Света и уступает по этому показателю только России</a:t>
            </a:r>
            <a:r>
              <a:rPr lang="ru-RU" dirty="0" smtClean="0"/>
              <a:t>.</a:t>
            </a:r>
          </a:p>
          <a:p>
            <a:pPr marL="0" indent="0">
              <a:buNone/>
            </a:pPr>
            <a:endParaRPr lang="ru-RU" dirty="0"/>
          </a:p>
        </p:txBody>
      </p:sp>
      <p:pic>
        <p:nvPicPr>
          <p:cNvPr id="5" name="Рисунок 4"/>
          <p:cNvPicPr>
            <a:picLocks noChangeAspect="1"/>
          </p:cNvPicPr>
          <p:nvPr/>
        </p:nvPicPr>
        <p:blipFill>
          <a:blip r:embed="rId2"/>
          <a:stretch>
            <a:fillRect/>
          </a:stretch>
        </p:blipFill>
        <p:spPr>
          <a:xfrm>
            <a:off x="6882488" y="2050472"/>
            <a:ext cx="5143257" cy="3455626"/>
          </a:xfrm>
          <a:prstGeom prst="rect">
            <a:avLst/>
          </a:prstGeom>
        </p:spPr>
      </p:pic>
      <p:sp>
        <p:nvSpPr>
          <p:cNvPr id="6" name="TextBox 5"/>
          <p:cNvSpPr txBox="1"/>
          <p:nvPr/>
        </p:nvSpPr>
        <p:spPr>
          <a:xfrm>
            <a:off x="7564582" y="6082145"/>
            <a:ext cx="4336473" cy="369332"/>
          </a:xfrm>
          <a:prstGeom prst="rect">
            <a:avLst/>
          </a:prstGeom>
          <a:noFill/>
        </p:spPr>
        <p:txBody>
          <a:bodyPr wrap="square" rtlCol="0">
            <a:spAutoFit/>
          </a:bodyPr>
          <a:lstStyle/>
          <a:p>
            <a:r>
              <a:rPr lang="ru-RU" dirty="0" smtClean="0"/>
              <a:t>Деревня </a:t>
            </a:r>
            <a:r>
              <a:rPr lang="ru-RU" dirty="0" err="1" smtClean="0"/>
              <a:t>Обераммергау</a:t>
            </a:r>
            <a:endParaRPr lang="ru-RU" dirty="0"/>
          </a:p>
        </p:txBody>
      </p:sp>
    </p:spTree>
    <p:extLst>
      <p:ext uri="{BB962C8B-B14F-4D97-AF65-F5344CB8AC3E}">
        <p14:creationId xmlns:p14="http://schemas.microsoft.com/office/powerpoint/2010/main" val="23839222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2000" y="4488873"/>
            <a:ext cx="4904509" cy="443345"/>
          </a:xfrm>
        </p:spPr>
        <p:txBody>
          <a:bodyPr>
            <a:normAutofit/>
          </a:bodyPr>
          <a:lstStyle/>
          <a:p>
            <a:r>
              <a:rPr lang="ru-RU" sz="1400" dirty="0"/>
              <a:t>Озеро </a:t>
            </a:r>
            <a:r>
              <a:rPr lang="ru-RU" sz="1400" dirty="0" err="1"/>
              <a:t>Кёнигсзе</a:t>
            </a:r>
            <a:endParaRPr lang="ru-RU" sz="1400" dirty="0"/>
          </a:p>
        </p:txBody>
      </p:sp>
      <p:pic>
        <p:nvPicPr>
          <p:cNvPr id="4" name="Рисунок 3"/>
          <p:cNvPicPr>
            <a:picLocks noChangeAspect="1"/>
          </p:cNvPicPr>
          <p:nvPr/>
        </p:nvPicPr>
        <p:blipFill>
          <a:blip r:embed="rId2"/>
          <a:stretch>
            <a:fillRect/>
          </a:stretch>
        </p:blipFill>
        <p:spPr>
          <a:xfrm>
            <a:off x="110837" y="269297"/>
            <a:ext cx="6139331" cy="4094886"/>
          </a:xfrm>
          <a:prstGeom prst="rect">
            <a:avLst/>
          </a:prstGeom>
        </p:spPr>
        <p:style>
          <a:lnRef idx="2">
            <a:schemeClr val="accent1"/>
          </a:lnRef>
          <a:fillRef idx="1">
            <a:schemeClr val="lt1"/>
          </a:fillRef>
          <a:effectRef idx="0">
            <a:schemeClr val="accent1"/>
          </a:effectRef>
          <a:fontRef idx="minor">
            <a:schemeClr val="dk1"/>
          </a:fontRef>
        </p:style>
      </p:pic>
      <p:pic>
        <p:nvPicPr>
          <p:cNvPr id="1026" name="Picture 2" descr="https://wikiway.com/upload/iblock/2a0/ozero-valkhen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004" y="520195"/>
            <a:ext cx="5648923" cy="37677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50182" y="4585855"/>
            <a:ext cx="4225636" cy="369332"/>
          </a:xfrm>
          <a:prstGeom prst="rect">
            <a:avLst/>
          </a:prstGeom>
          <a:noFill/>
        </p:spPr>
        <p:txBody>
          <a:bodyPr wrap="square" rtlCol="0">
            <a:spAutoFit/>
          </a:bodyPr>
          <a:lstStyle/>
          <a:p>
            <a:r>
              <a:rPr lang="ru-RU" smtClean="0"/>
              <a:t>Озеро Вальхензе</a:t>
            </a:r>
            <a:endParaRPr lang="ru-RU" dirty="0"/>
          </a:p>
        </p:txBody>
      </p:sp>
    </p:spTree>
    <p:extLst>
      <p:ext uri="{BB962C8B-B14F-4D97-AF65-F5344CB8AC3E}">
        <p14:creationId xmlns:p14="http://schemas.microsoft.com/office/powerpoint/2010/main" val="2325077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48640" y="351270"/>
            <a:ext cx="5722669" cy="4024313"/>
          </a:xfrm>
          <a:prstGeom prst="rect">
            <a:avLst/>
          </a:prstGeom>
        </p:spPr>
      </p:pic>
      <p:sp>
        <p:nvSpPr>
          <p:cNvPr id="5" name="TextBox 4"/>
          <p:cNvSpPr txBox="1"/>
          <p:nvPr/>
        </p:nvSpPr>
        <p:spPr>
          <a:xfrm>
            <a:off x="248640" y="4239491"/>
            <a:ext cx="4779819" cy="646331"/>
          </a:xfrm>
          <a:prstGeom prst="rect">
            <a:avLst/>
          </a:prstGeom>
          <a:noFill/>
        </p:spPr>
        <p:txBody>
          <a:bodyPr wrap="square" rtlCol="0">
            <a:spAutoFit/>
          </a:bodyPr>
          <a:lstStyle/>
          <a:p>
            <a:endParaRPr lang="ru-RU" dirty="0" smtClean="0"/>
          </a:p>
          <a:p>
            <a:r>
              <a:rPr lang="ru-RU" dirty="0" smtClean="0"/>
              <a:t>Озеро </a:t>
            </a:r>
            <a:r>
              <a:rPr lang="ru-RU" dirty="0" err="1" smtClean="0"/>
              <a:t>Плауэр-Зе</a:t>
            </a:r>
            <a:endParaRPr lang="ru-RU" dirty="0" smtClean="0"/>
          </a:p>
        </p:txBody>
      </p:sp>
      <p:pic>
        <p:nvPicPr>
          <p:cNvPr id="6" name="Рисунок 5"/>
          <p:cNvPicPr>
            <a:picLocks noChangeAspect="1"/>
          </p:cNvPicPr>
          <p:nvPr/>
        </p:nvPicPr>
        <p:blipFill>
          <a:blip r:embed="rId3"/>
          <a:stretch>
            <a:fillRect/>
          </a:stretch>
        </p:blipFill>
        <p:spPr>
          <a:xfrm>
            <a:off x="6220691" y="704597"/>
            <a:ext cx="5480894" cy="4024313"/>
          </a:xfrm>
          <a:prstGeom prst="rect">
            <a:avLst/>
          </a:prstGeom>
        </p:spPr>
      </p:pic>
      <p:sp>
        <p:nvSpPr>
          <p:cNvPr id="7" name="TextBox 6"/>
          <p:cNvSpPr txBox="1"/>
          <p:nvPr/>
        </p:nvSpPr>
        <p:spPr>
          <a:xfrm>
            <a:off x="6400800" y="4885822"/>
            <a:ext cx="4849091" cy="369332"/>
          </a:xfrm>
          <a:prstGeom prst="rect">
            <a:avLst/>
          </a:prstGeom>
          <a:noFill/>
        </p:spPr>
        <p:txBody>
          <a:bodyPr wrap="square" rtlCol="0">
            <a:spAutoFit/>
          </a:bodyPr>
          <a:lstStyle/>
          <a:p>
            <a:r>
              <a:rPr lang="ru-RU" smtClean="0"/>
              <a:t>Волки в баварском лесу</a:t>
            </a:r>
            <a:endParaRPr lang="ru-RU" dirty="0"/>
          </a:p>
        </p:txBody>
      </p:sp>
    </p:spTree>
    <p:extLst>
      <p:ext uri="{BB962C8B-B14F-4D97-AF65-F5344CB8AC3E}">
        <p14:creationId xmlns:p14="http://schemas.microsoft.com/office/powerpoint/2010/main" val="2696963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1619" y="764373"/>
            <a:ext cx="11630889" cy="1293028"/>
          </a:xfrm>
        </p:spPr>
        <p:txBody>
          <a:bodyPr/>
          <a:lstStyle/>
          <a:p>
            <a:r>
              <a:rPr lang="ru-RU" dirty="0" smtClean="0"/>
              <a:t>Климат и погода  </a:t>
            </a:r>
            <a:endParaRPr lang="ru-RU" dirty="0"/>
          </a:p>
        </p:txBody>
      </p:sp>
      <p:pic>
        <p:nvPicPr>
          <p:cNvPr id="4" name="Объект 3"/>
          <p:cNvPicPr>
            <a:picLocks noGrp="1" noChangeAspect="1"/>
          </p:cNvPicPr>
          <p:nvPr>
            <p:ph idx="1"/>
          </p:nvPr>
        </p:nvPicPr>
        <p:blipFill>
          <a:blip r:embed="rId2"/>
          <a:stretch>
            <a:fillRect/>
          </a:stretch>
        </p:blipFill>
        <p:spPr>
          <a:xfrm>
            <a:off x="2763984" y="1933142"/>
            <a:ext cx="7661564" cy="4024313"/>
          </a:xfrm>
          <a:prstGeom prst="rect">
            <a:avLst/>
          </a:prstGeom>
        </p:spPr>
        <p:style>
          <a:lnRef idx="2">
            <a:schemeClr val="accent1"/>
          </a:lnRef>
          <a:fillRef idx="1">
            <a:schemeClr val="lt1"/>
          </a:fillRef>
          <a:effectRef idx="0">
            <a:schemeClr val="accent1"/>
          </a:effectRef>
          <a:fontRef idx="minor">
            <a:schemeClr val="dk1"/>
          </a:fontRef>
        </p:style>
      </p:pic>
      <p:sp>
        <p:nvSpPr>
          <p:cNvPr id="5" name="TextBox 4"/>
          <p:cNvSpPr txBox="1"/>
          <p:nvPr/>
        </p:nvSpPr>
        <p:spPr>
          <a:xfrm>
            <a:off x="2909455" y="5957455"/>
            <a:ext cx="7938654" cy="369332"/>
          </a:xfrm>
          <a:prstGeom prst="rect">
            <a:avLst/>
          </a:prstGeom>
          <a:noFill/>
        </p:spPr>
        <p:txBody>
          <a:bodyPr wrap="square" rtlCol="0">
            <a:spAutoFit/>
          </a:bodyPr>
          <a:lstStyle/>
          <a:p>
            <a:r>
              <a:rPr lang="ru-RU" dirty="0" smtClean="0"/>
              <a:t>Лето в Германии (вид из крепости </a:t>
            </a:r>
            <a:r>
              <a:rPr lang="ru-RU" dirty="0" err="1" smtClean="0"/>
              <a:t>Штольпен</a:t>
            </a:r>
            <a:r>
              <a:rPr lang="ru-RU" dirty="0" smtClean="0"/>
              <a:t>)</a:t>
            </a:r>
            <a:endParaRPr lang="ru-RU" dirty="0"/>
          </a:p>
        </p:txBody>
      </p:sp>
    </p:spTree>
    <p:extLst>
      <p:ext uri="{BB962C8B-B14F-4D97-AF65-F5344CB8AC3E}">
        <p14:creationId xmlns:p14="http://schemas.microsoft.com/office/powerpoint/2010/main" val="1516279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80109" y="496960"/>
            <a:ext cx="7509164" cy="3705225"/>
          </a:xfrm>
          <a:prstGeom prst="rect">
            <a:avLst/>
          </a:prstGeom>
        </p:spPr>
        <p:style>
          <a:lnRef idx="2">
            <a:schemeClr val="accent1"/>
          </a:lnRef>
          <a:fillRef idx="1">
            <a:schemeClr val="lt1"/>
          </a:fillRef>
          <a:effectRef idx="0">
            <a:schemeClr val="accent1"/>
          </a:effectRef>
          <a:fontRef idx="minor">
            <a:schemeClr val="dk1"/>
          </a:fontRef>
        </p:style>
      </p:pic>
      <p:sp>
        <p:nvSpPr>
          <p:cNvPr id="5" name="TextBox 4"/>
          <p:cNvSpPr txBox="1"/>
          <p:nvPr/>
        </p:nvSpPr>
        <p:spPr>
          <a:xfrm>
            <a:off x="484909" y="4308764"/>
            <a:ext cx="5375564" cy="369332"/>
          </a:xfrm>
          <a:prstGeom prst="rect">
            <a:avLst/>
          </a:prstGeom>
          <a:noFill/>
        </p:spPr>
        <p:txBody>
          <a:bodyPr wrap="square" rtlCol="0">
            <a:spAutoFit/>
          </a:bodyPr>
          <a:lstStyle/>
          <a:p>
            <a:r>
              <a:rPr lang="ru-RU" smtClean="0"/>
              <a:t>Живописная комунна Байльштайн</a:t>
            </a:r>
            <a:endParaRPr lang="ru-RU"/>
          </a:p>
        </p:txBody>
      </p:sp>
      <p:pic>
        <p:nvPicPr>
          <p:cNvPr id="6" name="Рисунок 5"/>
          <p:cNvPicPr>
            <a:picLocks noChangeAspect="1"/>
          </p:cNvPicPr>
          <p:nvPr/>
        </p:nvPicPr>
        <p:blipFill>
          <a:blip r:embed="rId3"/>
          <a:stretch>
            <a:fillRect/>
          </a:stretch>
        </p:blipFill>
        <p:spPr>
          <a:xfrm>
            <a:off x="6456218" y="3069237"/>
            <a:ext cx="5242397" cy="2957490"/>
          </a:xfrm>
          <a:prstGeom prst="rect">
            <a:avLst/>
          </a:prstGeom>
        </p:spPr>
        <p:style>
          <a:lnRef idx="2">
            <a:schemeClr val="accent1"/>
          </a:lnRef>
          <a:fillRef idx="1">
            <a:schemeClr val="lt1"/>
          </a:fillRef>
          <a:effectRef idx="0">
            <a:schemeClr val="accent1"/>
          </a:effectRef>
          <a:fontRef idx="minor">
            <a:schemeClr val="dk1"/>
          </a:fontRef>
        </p:style>
      </p:pic>
      <p:sp>
        <p:nvSpPr>
          <p:cNvPr id="7" name="TextBox 6"/>
          <p:cNvSpPr txBox="1"/>
          <p:nvPr/>
        </p:nvSpPr>
        <p:spPr>
          <a:xfrm>
            <a:off x="6400800" y="6327372"/>
            <a:ext cx="4932218" cy="369332"/>
          </a:xfrm>
          <a:prstGeom prst="rect">
            <a:avLst/>
          </a:prstGeom>
          <a:noFill/>
        </p:spPr>
        <p:txBody>
          <a:bodyPr wrap="square" rtlCol="0">
            <a:spAutoFit/>
          </a:bodyPr>
          <a:lstStyle/>
          <a:p>
            <a:r>
              <a:rPr lang="ru-RU" smtClean="0"/>
              <a:t>Замок Нойшванштайн</a:t>
            </a:r>
            <a:endParaRPr lang="ru-RU" dirty="0"/>
          </a:p>
        </p:txBody>
      </p:sp>
    </p:spTree>
    <p:extLst>
      <p:ext uri="{BB962C8B-B14F-4D97-AF65-F5344CB8AC3E}">
        <p14:creationId xmlns:p14="http://schemas.microsoft.com/office/powerpoint/2010/main" val="11390497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442507" y="462107"/>
            <a:ext cx="2924148" cy="4421034"/>
          </a:xfrm>
          <a:prstGeom prst="rect">
            <a:avLst/>
          </a:prstGeom>
        </p:spPr>
        <p:style>
          <a:lnRef idx="2">
            <a:schemeClr val="accent1"/>
          </a:lnRef>
          <a:fillRef idx="1">
            <a:schemeClr val="lt1"/>
          </a:fillRef>
          <a:effectRef idx="0">
            <a:schemeClr val="accent1"/>
          </a:effectRef>
          <a:fontRef idx="minor">
            <a:schemeClr val="dk1"/>
          </a:fontRef>
        </p:style>
      </p:pic>
      <p:sp>
        <p:nvSpPr>
          <p:cNvPr id="5" name="TextBox 4"/>
          <p:cNvSpPr txBox="1"/>
          <p:nvPr/>
        </p:nvSpPr>
        <p:spPr>
          <a:xfrm>
            <a:off x="415636" y="5223164"/>
            <a:ext cx="2951019" cy="646331"/>
          </a:xfrm>
          <a:prstGeom prst="rect">
            <a:avLst/>
          </a:prstGeom>
          <a:noFill/>
        </p:spPr>
        <p:txBody>
          <a:bodyPr wrap="square" rtlCol="0">
            <a:spAutoFit/>
          </a:bodyPr>
          <a:lstStyle/>
          <a:p>
            <a:r>
              <a:rPr lang="ru-RU" smtClean="0"/>
              <a:t>Бранденбургские ворота</a:t>
            </a:r>
            <a:endParaRPr lang="ru-RU" dirty="0"/>
          </a:p>
        </p:txBody>
      </p:sp>
      <p:pic>
        <p:nvPicPr>
          <p:cNvPr id="7" name="Рисунок 6"/>
          <p:cNvPicPr>
            <a:picLocks noChangeAspect="1"/>
          </p:cNvPicPr>
          <p:nvPr/>
        </p:nvPicPr>
        <p:blipFill>
          <a:blip r:embed="rId3"/>
          <a:stretch>
            <a:fillRect/>
          </a:stretch>
        </p:blipFill>
        <p:spPr>
          <a:xfrm>
            <a:off x="3734665" y="462107"/>
            <a:ext cx="7486615" cy="4941166"/>
          </a:xfrm>
          <a:prstGeom prst="rect">
            <a:avLst/>
          </a:prstGeom>
        </p:spPr>
        <p:style>
          <a:lnRef idx="2">
            <a:schemeClr val="accent1"/>
          </a:lnRef>
          <a:fillRef idx="1">
            <a:schemeClr val="lt1"/>
          </a:fillRef>
          <a:effectRef idx="0">
            <a:schemeClr val="accent1"/>
          </a:effectRef>
          <a:fontRef idx="minor">
            <a:schemeClr val="dk1"/>
          </a:fontRef>
        </p:style>
      </p:pic>
      <p:sp>
        <p:nvSpPr>
          <p:cNvPr id="10" name="TextBox 9"/>
          <p:cNvSpPr txBox="1"/>
          <p:nvPr/>
        </p:nvSpPr>
        <p:spPr>
          <a:xfrm>
            <a:off x="3734665" y="5717772"/>
            <a:ext cx="5464753" cy="369332"/>
          </a:xfrm>
          <a:prstGeom prst="rect">
            <a:avLst/>
          </a:prstGeom>
          <a:noFill/>
        </p:spPr>
        <p:txBody>
          <a:bodyPr wrap="square" rtlCol="0">
            <a:spAutoFit/>
          </a:bodyPr>
          <a:lstStyle/>
          <a:p>
            <a:r>
              <a:rPr lang="ru-RU" smtClean="0"/>
              <a:t>Здание Рейхстага</a:t>
            </a:r>
            <a:endParaRPr lang="ru-RU" dirty="0"/>
          </a:p>
        </p:txBody>
      </p:sp>
    </p:spTree>
    <p:extLst>
      <p:ext uri="{BB962C8B-B14F-4D97-AF65-F5344CB8AC3E}">
        <p14:creationId xmlns:p14="http://schemas.microsoft.com/office/powerpoint/2010/main" val="41857773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2510" y="5805055"/>
            <a:ext cx="3602182" cy="512618"/>
          </a:xfrm>
        </p:spPr>
        <p:txBody>
          <a:bodyPr>
            <a:normAutofit/>
          </a:bodyPr>
          <a:lstStyle/>
          <a:p>
            <a:r>
              <a:rPr lang="ru-RU" sz="1400" dirty="0"/>
              <a:t>Замок </a:t>
            </a:r>
            <a:r>
              <a:rPr lang="ru-RU" sz="1400" dirty="0" err="1"/>
              <a:t>Хоэншвангау</a:t>
            </a:r>
            <a:endParaRPr lang="ru-RU" sz="1400" dirty="0"/>
          </a:p>
        </p:txBody>
      </p:sp>
      <p:pic>
        <p:nvPicPr>
          <p:cNvPr id="4" name="Объект 3"/>
          <p:cNvPicPr>
            <a:picLocks noGrp="1" noChangeAspect="1"/>
          </p:cNvPicPr>
          <p:nvPr>
            <p:ph idx="1"/>
          </p:nvPr>
        </p:nvPicPr>
        <p:blipFill>
          <a:blip r:embed="rId2"/>
          <a:stretch>
            <a:fillRect/>
          </a:stretch>
        </p:blipFill>
        <p:spPr>
          <a:xfrm>
            <a:off x="207471" y="185015"/>
            <a:ext cx="3727220" cy="5579183"/>
          </a:xfrm>
          <a:prstGeom prst="rect">
            <a:avLst/>
          </a:prstGeom>
        </p:spPr>
      </p:pic>
      <p:pic>
        <p:nvPicPr>
          <p:cNvPr id="6" name="Рисунок 5"/>
          <p:cNvPicPr>
            <a:picLocks noChangeAspect="1"/>
          </p:cNvPicPr>
          <p:nvPr/>
        </p:nvPicPr>
        <p:blipFill>
          <a:blip r:embed="rId3"/>
          <a:stretch>
            <a:fillRect/>
          </a:stretch>
        </p:blipFill>
        <p:spPr>
          <a:xfrm>
            <a:off x="4050147" y="185015"/>
            <a:ext cx="7913253" cy="4945783"/>
          </a:xfrm>
          <a:prstGeom prst="rect">
            <a:avLst/>
          </a:prstGeom>
        </p:spPr>
      </p:pic>
      <p:sp>
        <p:nvSpPr>
          <p:cNvPr id="7" name="TextBox 6"/>
          <p:cNvSpPr txBox="1"/>
          <p:nvPr/>
        </p:nvSpPr>
        <p:spPr>
          <a:xfrm>
            <a:off x="4211781" y="5486400"/>
            <a:ext cx="5167745" cy="369332"/>
          </a:xfrm>
          <a:prstGeom prst="rect">
            <a:avLst/>
          </a:prstGeom>
          <a:noFill/>
        </p:spPr>
        <p:txBody>
          <a:bodyPr wrap="square" rtlCol="0">
            <a:spAutoFit/>
          </a:bodyPr>
          <a:lstStyle/>
          <a:p>
            <a:r>
              <a:rPr lang="ru-RU" smtClean="0"/>
              <a:t>Замок Нойшванштайн</a:t>
            </a:r>
            <a:endParaRPr lang="ru-RU"/>
          </a:p>
        </p:txBody>
      </p:sp>
    </p:spTree>
    <p:extLst>
      <p:ext uri="{BB962C8B-B14F-4D97-AF65-F5344CB8AC3E}">
        <p14:creationId xmlns:p14="http://schemas.microsoft.com/office/powerpoint/2010/main" val="3540141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5800" y="4391892"/>
            <a:ext cx="3373582" cy="665017"/>
          </a:xfrm>
        </p:spPr>
        <p:txBody>
          <a:bodyPr>
            <a:normAutofit/>
          </a:bodyPr>
          <a:lstStyle/>
          <a:p>
            <a:pPr marL="0" indent="0">
              <a:buNone/>
            </a:pPr>
            <a:r>
              <a:rPr lang="ru-RU" dirty="0"/>
              <a:t>Кёльнский собор</a:t>
            </a:r>
          </a:p>
        </p:txBody>
      </p:sp>
      <p:pic>
        <p:nvPicPr>
          <p:cNvPr id="4" name="Рисунок 3"/>
          <p:cNvPicPr>
            <a:picLocks noChangeAspect="1"/>
          </p:cNvPicPr>
          <p:nvPr/>
        </p:nvPicPr>
        <p:blipFill>
          <a:blip r:embed="rId2"/>
          <a:stretch>
            <a:fillRect/>
          </a:stretch>
        </p:blipFill>
        <p:spPr>
          <a:xfrm>
            <a:off x="255876" y="116899"/>
            <a:ext cx="5739909" cy="4067174"/>
          </a:xfrm>
          <a:prstGeom prst="rect">
            <a:avLst/>
          </a:prstGeom>
        </p:spPr>
        <p:style>
          <a:lnRef idx="2">
            <a:schemeClr val="accent1"/>
          </a:lnRef>
          <a:fillRef idx="1">
            <a:schemeClr val="lt1"/>
          </a:fillRef>
          <a:effectRef idx="0">
            <a:schemeClr val="accent1"/>
          </a:effectRef>
          <a:fontRef idx="minor">
            <a:schemeClr val="dk1"/>
          </a:fontRef>
        </p:style>
      </p:pic>
      <p:pic>
        <p:nvPicPr>
          <p:cNvPr id="5" name="Рисунок 4"/>
          <p:cNvPicPr>
            <a:picLocks noChangeAspect="1"/>
          </p:cNvPicPr>
          <p:nvPr/>
        </p:nvPicPr>
        <p:blipFill>
          <a:blip r:embed="rId3"/>
          <a:stretch>
            <a:fillRect/>
          </a:stretch>
        </p:blipFill>
        <p:spPr>
          <a:xfrm>
            <a:off x="5785992" y="2013687"/>
            <a:ext cx="6350590" cy="4204998"/>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8199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5856" y="4488874"/>
            <a:ext cx="4488872" cy="498762"/>
          </a:xfrm>
        </p:spPr>
        <p:txBody>
          <a:bodyPr>
            <a:normAutofit/>
          </a:bodyPr>
          <a:lstStyle/>
          <a:p>
            <a:r>
              <a:rPr lang="ru-RU" sz="1400" dirty="0"/>
              <a:t>Романтическая дорога в Германии</a:t>
            </a:r>
          </a:p>
        </p:txBody>
      </p:sp>
      <p:pic>
        <p:nvPicPr>
          <p:cNvPr id="5" name="Рисунок 4"/>
          <p:cNvPicPr>
            <a:picLocks noChangeAspect="1"/>
          </p:cNvPicPr>
          <p:nvPr/>
        </p:nvPicPr>
        <p:blipFill>
          <a:blip r:embed="rId2"/>
          <a:stretch>
            <a:fillRect/>
          </a:stretch>
        </p:blipFill>
        <p:spPr>
          <a:xfrm>
            <a:off x="264968" y="264103"/>
            <a:ext cx="5771414" cy="3809133"/>
          </a:xfrm>
          <a:prstGeom prst="rect">
            <a:avLst/>
          </a:prstGeom>
        </p:spPr>
      </p:pic>
      <p:pic>
        <p:nvPicPr>
          <p:cNvPr id="6" name="Рисунок 5"/>
          <p:cNvPicPr>
            <a:picLocks noChangeAspect="1"/>
          </p:cNvPicPr>
          <p:nvPr/>
        </p:nvPicPr>
        <p:blipFill>
          <a:blip r:embed="rId3"/>
          <a:stretch>
            <a:fillRect/>
          </a:stretch>
        </p:blipFill>
        <p:spPr>
          <a:xfrm>
            <a:off x="5875473" y="2355273"/>
            <a:ext cx="5689608" cy="3783589"/>
          </a:xfrm>
          <a:prstGeom prst="rect">
            <a:avLst/>
          </a:prstGeom>
        </p:spPr>
      </p:pic>
      <p:sp>
        <p:nvSpPr>
          <p:cNvPr id="7" name="TextBox 6"/>
          <p:cNvSpPr txBox="1"/>
          <p:nvPr/>
        </p:nvSpPr>
        <p:spPr>
          <a:xfrm>
            <a:off x="5875473" y="6442364"/>
            <a:ext cx="3033000" cy="369332"/>
          </a:xfrm>
          <a:prstGeom prst="rect">
            <a:avLst/>
          </a:prstGeom>
          <a:noFill/>
        </p:spPr>
        <p:txBody>
          <a:bodyPr wrap="square" rtlCol="0">
            <a:spAutoFit/>
          </a:bodyPr>
          <a:lstStyle/>
          <a:p>
            <a:r>
              <a:rPr lang="ru-RU" smtClean="0"/>
              <a:t>Ротенбург-на-Таубере</a:t>
            </a:r>
            <a:endParaRPr lang="ru-RU" dirty="0"/>
          </a:p>
        </p:txBody>
      </p:sp>
    </p:spTree>
    <p:extLst>
      <p:ext uri="{BB962C8B-B14F-4D97-AF65-F5344CB8AC3E}">
        <p14:creationId xmlns:p14="http://schemas.microsoft.com/office/powerpoint/2010/main" val="23918349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31526" y="764373"/>
            <a:ext cx="5174673" cy="1189118"/>
          </a:xfrm>
        </p:spPr>
        <p:txBody>
          <a:bodyPr/>
          <a:lstStyle/>
          <a:p>
            <a:r>
              <a:rPr lang="ru-RU" dirty="0"/>
              <a:t>Экономика Германии</a:t>
            </a:r>
          </a:p>
        </p:txBody>
      </p:sp>
      <p:pic>
        <p:nvPicPr>
          <p:cNvPr id="4" name="Рисунок 3"/>
          <p:cNvPicPr>
            <a:picLocks noChangeAspect="1"/>
          </p:cNvPicPr>
          <p:nvPr/>
        </p:nvPicPr>
        <p:blipFill>
          <a:blip r:embed="rId2"/>
          <a:stretch>
            <a:fillRect/>
          </a:stretch>
        </p:blipFill>
        <p:spPr>
          <a:xfrm>
            <a:off x="325739" y="348736"/>
            <a:ext cx="5770261" cy="3566968"/>
          </a:xfrm>
          <a:prstGeom prst="rect">
            <a:avLst/>
          </a:prstGeom>
        </p:spPr>
        <p:style>
          <a:lnRef idx="2">
            <a:schemeClr val="accent1"/>
          </a:lnRef>
          <a:fillRef idx="1">
            <a:schemeClr val="lt1"/>
          </a:fillRef>
          <a:effectRef idx="0">
            <a:schemeClr val="accent1"/>
          </a:effectRef>
          <a:fontRef idx="minor">
            <a:schemeClr val="dk1"/>
          </a:fontRef>
        </p:style>
      </p:pic>
      <p:sp>
        <p:nvSpPr>
          <p:cNvPr id="5" name="TextBox 4"/>
          <p:cNvSpPr txBox="1"/>
          <p:nvPr/>
        </p:nvSpPr>
        <p:spPr>
          <a:xfrm>
            <a:off x="387927" y="4170218"/>
            <a:ext cx="3255818" cy="738664"/>
          </a:xfrm>
          <a:prstGeom prst="rect">
            <a:avLst/>
          </a:prstGeom>
          <a:noFill/>
        </p:spPr>
        <p:txBody>
          <a:bodyPr wrap="square" rtlCol="0">
            <a:spAutoFit/>
          </a:bodyPr>
          <a:lstStyle/>
          <a:p>
            <a:r>
              <a:rPr lang="ru-RU" sz="1400" smtClean="0"/>
              <a:t>Немецкие машины считаются эталоном высокого уровня, качества и надежности</a:t>
            </a:r>
            <a:endParaRPr lang="ru-RU" sz="1400" dirty="0"/>
          </a:p>
        </p:txBody>
      </p:sp>
      <p:pic>
        <p:nvPicPr>
          <p:cNvPr id="6" name="Рисунок 5"/>
          <p:cNvPicPr>
            <a:picLocks noChangeAspect="1"/>
          </p:cNvPicPr>
          <p:nvPr/>
        </p:nvPicPr>
        <p:blipFill>
          <a:blip r:embed="rId3"/>
          <a:stretch>
            <a:fillRect/>
          </a:stretch>
        </p:blipFill>
        <p:spPr>
          <a:xfrm>
            <a:off x="6258494" y="2132220"/>
            <a:ext cx="5933506" cy="3928630"/>
          </a:xfrm>
          <a:prstGeom prst="rect">
            <a:avLst/>
          </a:prstGeom>
        </p:spPr>
      </p:pic>
      <p:sp>
        <p:nvSpPr>
          <p:cNvPr id="8" name="TextBox 7"/>
          <p:cNvSpPr txBox="1"/>
          <p:nvPr/>
        </p:nvSpPr>
        <p:spPr>
          <a:xfrm flipH="1">
            <a:off x="6474228" y="6373091"/>
            <a:ext cx="3251663" cy="369332"/>
          </a:xfrm>
          <a:prstGeom prst="rect">
            <a:avLst/>
          </a:prstGeom>
          <a:noFill/>
        </p:spPr>
        <p:txBody>
          <a:bodyPr wrap="square" rtlCol="0">
            <a:spAutoFit/>
          </a:bodyPr>
          <a:lstStyle/>
          <a:p>
            <a:r>
              <a:rPr lang="ru-RU" smtClean="0"/>
              <a:t>Порт Гамбурга</a:t>
            </a:r>
            <a:endParaRPr lang="ru-RU" dirty="0"/>
          </a:p>
        </p:txBody>
      </p:sp>
    </p:spTree>
    <p:extLst>
      <p:ext uri="{BB962C8B-B14F-4D97-AF65-F5344CB8AC3E}">
        <p14:creationId xmlns:p14="http://schemas.microsoft.com/office/powerpoint/2010/main" val="17587449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Промышленность германии </a:t>
            </a:r>
            <a:endParaRPr lang="ru-RU" dirty="0"/>
          </a:p>
        </p:txBody>
      </p:sp>
      <p:sp>
        <p:nvSpPr>
          <p:cNvPr id="3" name="Объект 2"/>
          <p:cNvSpPr>
            <a:spLocks noGrp="1"/>
          </p:cNvSpPr>
          <p:nvPr>
            <p:ph idx="1"/>
          </p:nvPr>
        </p:nvSpPr>
        <p:spPr/>
        <p:txBody>
          <a:bodyPr>
            <a:normAutofit fontScale="92500" lnSpcReduction="20000"/>
          </a:bodyPr>
          <a:lstStyle/>
          <a:p>
            <a:r>
              <a:rPr lang="ru-RU" dirty="0"/>
              <a:t>Промышленность Германии обеспечивает стране лидерство на многих мировых рынках готовой продукции. Крупнейшие немецкие концерны (среди них — общеизвестные автомобильные </a:t>
            </a:r>
            <a:r>
              <a:rPr lang="ru-RU" dirty="0" smtClean="0"/>
              <a:t>концерны, </a:t>
            </a:r>
            <a:r>
              <a:rPr lang="ru-RU" dirty="0"/>
              <a:t>химические </a:t>
            </a:r>
            <a:r>
              <a:rPr lang="ru-RU" dirty="0" smtClean="0"/>
              <a:t>, </a:t>
            </a:r>
            <a:r>
              <a:rPr lang="ru-RU" dirty="0"/>
              <a:t>конгломерат </a:t>
            </a:r>
            <a:r>
              <a:rPr lang="ru-RU" dirty="0" smtClean="0"/>
              <a:t>, </a:t>
            </a:r>
            <a:r>
              <a:rPr lang="ru-RU" dirty="0"/>
              <a:t>энергетические </a:t>
            </a:r>
            <a:r>
              <a:rPr lang="ru-RU" dirty="0" smtClean="0"/>
              <a:t> </a:t>
            </a:r>
            <a:r>
              <a:rPr lang="ru-RU" dirty="0"/>
              <a:t>имеют свои филиалы, производственные и научно-исследовательские мощности по всему миру.</a:t>
            </a:r>
          </a:p>
          <a:p>
            <a:endParaRPr lang="ru-RU" dirty="0"/>
          </a:p>
          <a:p>
            <a:r>
              <a:rPr lang="ru-RU" dirty="0"/>
              <a:t>В последние десятилетия некоторые традиционные отрасли, например сталелитейная и текстильная промышленность, в некоторых случаях сильно утратили свои позиции в результате перемещения рынков сбыта и конкуренции со стороны стран с низкими зарплатами или же, как в случае с фармацевтической промышленностью, в результате поглощений и слияний, перешли в собственность иностранных компаний. В то же время промышленность по-прежнему является важнейшей опорой немецкой экономики и — по сравнению с другими индустриальными государствами, например Великобританией или США, — имеет широкую базу: на промышленных предприятиях здесь заняты 8 млн человек.</a:t>
            </a:r>
          </a:p>
        </p:txBody>
      </p:sp>
    </p:spTree>
    <p:extLst>
      <p:ext uri="{BB962C8B-B14F-4D97-AF65-F5344CB8AC3E}">
        <p14:creationId xmlns:p14="http://schemas.microsoft.com/office/powerpoint/2010/main" val="926667564"/>
      </p:ext>
    </p:extLst>
  </p:cSld>
  <p:clrMapOvr>
    <a:masterClrMapping/>
  </p:clrMapOvr>
</p:sld>
</file>

<file path=ppt/theme/theme1.xml><?xml version="1.0" encoding="utf-8"?>
<a:theme xmlns:a="http://schemas.openxmlformats.org/drawingml/2006/main" name="След самолета">
  <a:themeElements>
    <a:clrScheme name="След самолета">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След самолета">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ед самолета">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След самолета</Template>
  <TotalTime>100</TotalTime>
  <Words>719</Words>
  <Application>Microsoft Office PowerPoint</Application>
  <PresentationFormat>Широкоэкранный</PresentationFormat>
  <Paragraphs>57</Paragraphs>
  <Slides>22</Slides>
  <Notes>0</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22</vt:i4>
      </vt:variant>
    </vt:vector>
  </HeadingPairs>
  <TitlesOfParts>
    <vt:vector size="25" baseType="lpstr">
      <vt:lpstr>Arial</vt:lpstr>
      <vt:lpstr>Century Gothic</vt:lpstr>
      <vt:lpstr>След самолета</vt:lpstr>
      <vt:lpstr>Тема : германия </vt:lpstr>
      <vt:lpstr>Презентация PowerPoint</vt:lpstr>
      <vt:lpstr>Презентация PowerPoint</vt:lpstr>
      <vt:lpstr>Презентация PowerPoint</vt:lpstr>
      <vt:lpstr>Замок Хоэншвангау</vt:lpstr>
      <vt:lpstr>Презентация PowerPoint</vt:lpstr>
      <vt:lpstr>Романтическая дорога в Германии</vt:lpstr>
      <vt:lpstr>Экономика Германии</vt:lpstr>
      <vt:lpstr>Промышленность германии </vt:lpstr>
      <vt:lpstr>Лёгкая промышленность </vt:lpstr>
      <vt:lpstr>Угольная промышленность </vt:lpstr>
      <vt:lpstr>Металлургия </vt:lpstr>
      <vt:lpstr>Культура германии </vt:lpstr>
      <vt:lpstr>Презентация PowerPoint</vt:lpstr>
      <vt:lpstr>Презентация PowerPoint</vt:lpstr>
      <vt:lpstr>Природа германии </vt:lpstr>
      <vt:lpstr>Презентация PowerPoint</vt:lpstr>
      <vt:lpstr>Закат над Балтийским морем</vt:lpstr>
      <vt:lpstr>Презентация PowerPoint</vt:lpstr>
      <vt:lpstr>Озеро Кёнигсзе</vt:lpstr>
      <vt:lpstr>Презентация PowerPoint</vt:lpstr>
      <vt:lpstr>Климат и погода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 германия </dc:title>
  <dc:creator>Пользователь</dc:creator>
  <cp:lastModifiedBy>Пользователь</cp:lastModifiedBy>
  <cp:revision>12</cp:revision>
  <dcterms:created xsi:type="dcterms:W3CDTF">2019-11-08T08:08:30Z</dcterms:created>
  <dcterms:modified xsi:type="dcterms:W3CDTF">2020-02-01T18:35:35Z</dcterms:modified>
</cp:coreProperties>
</file>